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5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93"/>
    <p:restoredTop sz="96296"/>
  </p:normalViewPr>
  <p:slideViewPr>
    <p:cSldViewPr snapToGrid="0" snapToObjects="1">
      <p:cViewPr varScale="1">
        <p:scale>
          <a:sx n="73" d="100"/>
          <a:sy n="73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9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7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5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7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3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7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6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1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3254F-A277-BF4F-88D2-5A595151DFE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887C-B3D8-474B-B8BF-E5C3D6262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0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3.png"/><Relationship Id="rId7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ight bulb with a star on it&#10;&#10;Description automatically generated">
            <a:extLst>
              <a:ext uri="{FF2B5EF4-FFF2-40B4-BE49-F238E27FC236}">
                <a16:creationId xmlns:a16="http://schemas.microsoft.com/office/drawing/2014/main" id="{02796934-4881-FD34-4021-F1DF66C40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84" y="2304062"/>
            <a:ext cx="426737" cy="648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D01A249-AF31-8368-BB08-7A61ACCF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FFCBB8-7EC9-11EC-6136-F7D588AB1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44127-33F8-1518-8659-8924DA709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1251"/>
              </p:ext>
            </p:extLst>
          </p:nvPr>
        </p:nvGraphicFramePr>
        <p:xfrm>
          <a:off x="205741" y="1263628"/>
          <a:ext cx="9509758" cy="5200670"/>
        </p:xfrm>
        <a:graphic>
          <a:graphicData uri="http://schemas.openxmlformats.org/drawingml/2006/table">
            <a:tbl>
              <a:tblPr firstCol="1" lastRow="1" bandRow="1"/>
              <a:tblGrid>
                <a:gridCol w="1350875">
                  <a:extLst>
                    <a:ext uri="{9D8B030D-6E8A-4147-A177-3AD203B41FA5}">
                      <a16:colId xmlns:a16="http://schemas.microsoft.com/office/drawing/2014/main" val="1648286761"/>
                    </a:ext>
                  </a:extLst>
                </a:gridCol>
                <a:gridCol w="3434647">
                  <a:extLst>
                    <a:ext uri="{9D8B030D-6E8A-4147-A177-3AD203B41FA5}">
                      <a16:colId xmlns:a16="http://schemas.microsoft.com/office/drawing/2014/main" val="3171427657"/>
                    </a:ext>
                  </a:extLst>
                </a:gridCol>
                <a:gridCol w="4724236">
                  <a:extLst>
                    <a:ext uri="{9D8B030D-6E8A-4147-A177-3AD203B41FA5}">
                      <a16:colId xmlns:a16="http://schemas.microsoft.com/office/drawing/2014/main" val="1437568975"/>
                    </a:ext>
                  </a:extLst>
                </a:gridCol>
              </a:tblGrid>
              <a:tr h="322468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latin typeface="Arial Rounded MT Bold" panose="020F070403050403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dirty="0">
                          <a:effectLst/>
                          <a:latin typeface="Arial Rounded MT Bold" panose="020F0704030504030204" pitchFamily="34" charset="77"/>
                        </a:rPr>
                        <a:t>Skill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dirty="0">
                          <a:effectLst/>
                          <a:latin typeface="Arial Rounded MT Bold" panose="020F0704030504030204" pitchFamily="34" charset="77"/>
                        </a:rPr>
                        <a:t>Explanation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3449318899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Asking questions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Asking relevant questions that can be answered from their learning of scientific concepts. This may be through scientific enquiries, applying prior knowledge or research.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892891695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Making predictions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Using prior knowledge to make informed suggestions on what may happen in a scientific enquiry.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939182332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Setting up tests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Carefully following a method and using equipment accurately to carry out a scientific enquiry. The method may be designed by teachers or children themselves.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171109006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Observing and measuring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Using the senses and taking measurements, using a range of equipment, to make observations about a scientific enquiry.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37667631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Recording data, results and findings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Using tables, a variety of graphs, labelled diagrams and models to record observations, measurements, results and findings.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4008592654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pPr rtl="0"/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Interpreting and communicating results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Using information, results and data to present findings, including oral and written explanations.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075364479"/>
                  </a:ext>
                </a:extLst>
              </a:tr>
              <a:tr h="696886">
                <a:tc>
                  <a:txBody>
                    <a:bodyPr/>
                    <a:lstStyle/>
                    <a:p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Evaluating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Assessing the success of a scientific enquiry by evaluating the prediction, method and results and identifying further questions for enquiry.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66802862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D80664B-36C5-3470-3304-7A3B80669F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359" y="161749"/>
            <a:ext cx="3653022" cy="2193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0F6E30-0DCA-A20E-D5D1-D9957AD9475E}"/>
              </a:ext>
            </a:extLst>
          </p:cNvPr>
          <p:cNvSpPr txBox="1"/>
          <p:nvPr/>
        </p:nvSpPr>
        <p:spPr>
          <a:xfrm>
            <a:off x="4522380" y="213402"/>
            <a:ext cx="4276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Developing Experts – Enquiry Skills  </a:t>
            </a:r>
          </a:p>
        </p:txBody>
      </p:sp>
      <p:pic>
        <p:nvPicPr>
          <p:cNvPr id="4" name="Picture 3" descr="A yellow question mark on a black background&#10;&#10;Description automatically generated">
            <a:extLst>
              <a:ext uri="{FF2B5EF4-FFF2-40B4-BE49-F238E27FC236}">
                <a16:creationId xmlns:a16="http://schemas.microsoft.com/office/drawing/2014/main" id="{733C309A-B974-12E9-491B-9109B89CA1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659" y="1645264"/>
            <a:ext cx="533400" cy="533400"/>
          </a:xfrm>
          <a:prstGeom prst="rect">
            <a:avLst/>
          </a:prstGeom>
        </p:spPr>
      </p:pic>
      <p:pic>
        <p:nvPicPr>
          <p:cNvPr id="10" name="Picture 9" descr="A blue and white liquid in a glass flask&#10;&#10;Description automatically generated">
            <a:extLst>
              <a:ext uri="{FF2B5EF4-FFF2-40B4-BE49-F238E27FC236}">
                <a16:creationId xmlns:a16="http://schemas.microsoft.com/office/drawing/2014/main" id="{7D3C3C47-3AB2-5657-EBB7-0354689168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283" y="3021029"/>
            <a:ext cx="490152" cy="648000"/>
          </a:xfrm>
          <a:prstGeom prst="rect">
            <a:avLst/>
          </a:prstGeom>
        </p:spPr>
      </p:pic>
      <p:pic>
        <p:nvPicPr>
          <p:cNvPr id="13" name="Picture 12" descr="A magnifying glass with a black background&#10;&#10;Description automatically generated">
            <a:extLst>
              <a:ext uri="{FF2B5EF4-FFF2-40B4-BE49-F238E27FC236}">
                <a16:creationId xmlns:a16="http://schemas.microsoft.com/office/drawing/2014/main" id="{AC3106FE-1A76-0F16-FE73-0EFC10384A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283" y="3748031"/>
            <a:ext cx="576000" cy="576000"/>
          </a:xfrm>
          <a:prstGeom prst="rect">
            <a:avLst/>
          </a:prstGeom>
        </p:spPr>
      </p:pic>
      <p:pic>
        <p:nvPicPr>
          <p:cNvPr id="15" name="Picture 14" descr="A colorful graph with a line and a graph&#10;&#10;Description automatically generated with medium confidence">
            <a:extLst>
              <a:ext uri="{FF2B5EF4-FFF2-40B4-BE49-F238E27FC236}">
                <a16:creationId xmlns:a16="http://schemas.microsoft.com/office/drawing/2014/main" id="{1AE2AF49-7A40-8888-EDA6-C6F993E23E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2659" y="4443812"/>
            <a:ext cx="540000" cy="540000"/>
          </a:xfrm>
          <a:prstGeom prst="rect">
            <a:avLst/>
          </a:prstGeom>
        </p:spPr>
      </p:pic>
      <p:pic>
        <p:nvPicPr>
          <p:cNvPr id="17" name="Picture 16" descr="A white paper with a yellow pencil&#10;&#10;Description automatically generated">
            <a:extLst>
              <a:ext uri="{FF2B5EF4-FFF2-40B4-BE49-F238E27FC236}">
                <a16:creationId xmlns:a16="http://schemas.microsoft.com/office/drawing/2014/main" id="{E922AE99-7BFC-FA6E-D0B0-BC9DF62BA5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2283" y="5166465"/>
            <a:ext cx="540000" cy="540000"/>
          </a:xfrm>
          <a:prstGeom prst="rect">
            <a:avLst/>
          </a:prstGeom>
        </p:spPr>
      </p:pic>
      <p:pic>
        <p:nvPicPr>
          <p:cNvPr id="19" name="Picture 18" descr="A group of colorful gears&#10;&#10;Description automatically generated">
            <a:extLst>
              <a:ext uri="{FF2B5EF4-FFF2-40B4-BE49-F238E27FC236}">
                <a16:creationId xmlns:a16="http://schemas.microsoft.com/office/drawing/2014/main" id="{00C668A5-A206-29AA-4702-BA148B3CCD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4435" y="580305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6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D01A249-AF31-8368-BB08-7A61ACCF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FFCBB8-7EC9-11EC-6136-F7D588AB1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66400"/>
            <a:ext cx="9906000" cy="2916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44127-33F8-1518-8659-8924DA709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41339"/>
              </p:ext>
            </p:extLst>
          </p:nvPr>
        </p:nvGraphicFramePr>
        <p:xfrm>
          <a:off x="205741" y="1263628"/>
          <a:ext cx="9469201" cy="5009353"/>
        </p:xfrm>
        <a:graphic>
          <a:graphicData uri="http://schemas.openxmlformats.org/drawingml/2006/table">
            <a:tbl>
              <a:tblPr firstCol="1" lastRow="1" bandRow="1"/>
              <a:tblGrid>
                <a:gridCol w="1345114">
                  <a:extLst>
                    <a:ext uri="{9D8B030D-6E8A-4147-A177-3AD203B41FA5}">
                      <a16:colId xmlns:a16="http://schemas.microsoft.com/office/drawing/2014/main" val="1648286761"/>
                    </a:ext>
                  </a:extLst>
                </a:gridCol>
                <a:gridCol w="3419999">
                  <a:extLst>
                    <a:ext uri="{9D8B030D-6E8A-4147-A177-3AD203B41FA5}">
                      <a16:colId xmlns:a16="http://schemas.microsoft.com/office/drawing/2014/main" val="3171427657"/>
                    </a:ext>
                  </a:extLst>
                </a:gridCol>
                <a:gridCol w="4704088">
                  <a:extLst>
                    <a:ext uri="{9D8B030D-6E8A-4147-A177-3AD203B41FA5}">
                      <a16:colId xmlns:a16="http://schemas.microsoft.com/office/drawing/2014/main" val="1437568975"/>
                    </a:ext>
                  </a:extLst>
                </a:gridCol>
              </a:tblGrid>
              <a:tr h="392503">
                <a:tc>
                  <a:txBody>
                    <a:bodyPr/>
                    <a:lstStyle/>
                    <a:p>
                      <a:pPr algn="ctr"/>
                      <a:r>
                        <a:rPr lang="en-GB" sz="1400" b="0" i="0" dirty="0">
                          <a:latin typeface="Arial Rounded MT Bold" panose="020F0704030504030204" pitchFamily="34" charset="77"/>
                        </a:rPr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dirty="0">
                          <a:effectLst/>
                          <a:latin typeface="Arial Rounded MT Bold" panose="020F0704030504030204" pitchFamily="34" charset="77"/>
                        </a:rPr>
                        <a:t>Approach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0" dirty="0">
                          <a:effectLst/>
                          <a:latin typeface="Arial Rounded MT Bold" panose="020F0704030504030204" pitchFamily="34" charset="77"/>
                        </a:rPr>
                        <a:t>Explanation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449318899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Comparative / fair testing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Conducting a test that controls all but one variable to answer a scientific question.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1892891695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Research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Using information from a variety of sources to answer scientific questions. 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939182332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Observation over time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Observing changes that occur over a long or short period of time. 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171109006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Pattern-seeking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Identifying patterns and looking for relationships to make links between scientific concepts.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337667631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i="0" dirty="0">
                        <a:effectLst/>
                        <a:latin typeface="Arial Rounded MT Bold" panose="020F070403050403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Identifying, grouping and classifying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Using observations, data and findings to name, label and organise items in a variety of ways.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4008592654"/>
                  </a:ext>
                </a:extLst>
              </a:tr>
              <a:tr h="769475">
                <a:tc>
                  <a:txBody>
                    <a:bodyPr/>
                    <a:lstStyle/>
                    <a:p>
                      <a:pPr rtl="0"/>
                      <a:endParaRPr lang="en-GB" sz="900" b="0" i="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>
                          <a:effectLst/>
                          <a:latin typeface="Arial Rounded MT Bold" panose="020F0704030504030204" pitchFamily="34" charset="77"/>
                        </a:rPr>
                        <a:t>Problem-solving</a:t>
                      </a: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200" dirty="0">
                          <a:effectLst/>
                          <a:latin typeface="Arial Rounded MT Bold" panose="020F0704030504030204" pitchFamily="34" charset="77"/>
                        </a:rPr>
                        <a:t>Applying prior scientific knowledge to solve problems and answer further questions.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val="2075364479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D80664B-36C5-3470-3304-7A3B80669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59" y="161749"/>
            <a:ext cx="3653022" cy="2193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0F6E30-0DCA-A20E-D5D1-D9957AD9475E}"/>
              </a:ext>
            </a:extLst>
          </p:cNvPr>
          <p:cNvSpPr txBox="1"/>
          <p:nvPr/>
        </p:nvSpPr>
        <p:spPr>
          <a:xfrm>
            <a:off x="4204880" y="161749"/>
            <a:ext cx="5015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Developing Experts – Enquiry </a:t>
            </a:r>
            <a:r>
              <a:rPr lang="en-GB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Approaches </a:t>
            </a:r>
            <a:r>
              <a:rPr lang="en-GB" sz="1800" b="0" i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</a:t>
            </a:r>
          </a:p>
        </p:txBody>
      </p:sp>
      <p:pic>
        <p:nvPicPr>
          <p:cNvPr id="3" name="Picture 2" descr="A plant in a beaker&#10;&#10;Description automatically generated">
            <a:extLst>
              <a:ext uri="{FF2B5EF4-FFF2-40B4-BE49-F238E27FC236}">
                <a16:creationId xmlns:a16="http://schemas.microsoft.com/office/drawing/2014/main" id="{FF6EC13F-B2D3-E71E-D248-3E2973944A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86" y="1706306"/>
            <a:ext cx="515146" cy="632635"/>
          </a:xfrm>
          <a:prstGeom prst="rect">
            <a:avLst/>
          </a:prstGeom>
        </p:spPr>
      </p:pic>
      <p:pic>
        <p:nvPicPr>
          <p:cNvPr id="7" name="Picture 6" descr="A book with a bookmark&#10;&#10;Description automatically generated">
            <a:extLst>
              <a:ext uri="{FF2B5EF4-FFF2-40B4-BE49-F238E27FC236}">
                <a16:creationId xmlns:a16="http://schemas.microsoft.com/office/drawing/2014/main" id="{91E8FD24-6685-EBA4-203F-261E18E7B4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359" y="2523743"/>
            <a:ext cx="396000" cy="612000"/>
          </a:xfrm>
          <a:prstGeom prst="rect">
            <a:avLst/>
          </a:prstGeom>
        </p:spPr>
      </p:pic>
      <p:pic>
        <p:nvPicPr>
          <p:cNvPr id="9" name="Picture 8" descr="A microscope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3E650F09-6394-5535-A7A3-BDB5BC99D0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072" y="3270636"/>
            <a:ext cx="422573" cy="612000"/>
          </a:xfrm>
          <a:prstGeom prst="rect">
            <a:avLst/>
          </a:prstGeom>
        </p:spPr>
      </p:pic>
      <p:pic>
        <p:nvPicPr>
          <p:cNvPr id="12" name="Picture 11" descr="A symbol of a atom&#10;&#10;Description automatically generated">
            <a:extLst>
              <a:ext uri="{FF2B5EF4-FFF2-40B4-BE49-F238E27FC236}">
                <a16:creationId xmlns:a16="http://schemas.microsoft.com/office/drawing/2014/main" id="{EA43AB6C-5BFE-866C-7469-AE82E8F4D5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977" y="4017529"/>
            <a:ext cx="702762" cy="648000"/>
          </a:xfrm>
          <a:prstGeom prst="rect">
            <a:avLst/>
          </a:prstGeom>
        </p:spPr>
      </p:pic>
      <p:pic>
        <p:nvPicPr>
          <p:cNvPr id="14" name="Picture 13" descr="A colorful circles with black background&#10;&#10;Description automatically generated">
            <a:extLst>
              <a:ext uri="{FF2B5EF4-FFF2-40B4-BE49-F238E27FC236}">
                <a16:creationId xmlns:a16="http://schemas.microsoft.com/office/drawing/2014/main" id="{AF475011-00F4-2E98-DCA2-8D048300BD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358" y="4795188"/>
            <a:ext cx="648000" cy="648000"/>
          </a:xfrm>
          <a:prstGeom prst="rect">
            <a:avLst/>
          </a:prstGeom>
        </p:spPr>
      </p:pic>
      <p:pic>
        <p:nvPicPr>
          <p:cNvPr id="16" name="Picture 15" descr="A yellow robot holding a puzzle piece&#10;&#10;Description automatically generated">
            <a:extLst>
              <a:ext uri="{FF2B5EF4-FFF2-40B4-BE49-F238E27FC236}">
                <a16:creationId xmlns:a16="http://schemas.microsoft.com/office/drawing/2014/main" id="{793EA98B-FE03-3B5A-245D-C7A8ECB54EA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1393" y="5563409"/>
            <a:ext cx="895929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1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286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Rebecca Booth</cp:lastModifiedBy>
  <cp:revision>29</cp:revision>
  <dcterms:created xsi:type="dcterms:W3CDTF">2022-04-02T03:34:24Z</dcterms:created>
  <dcterms:modified xsi:type="dcterms:W3CDTF">2023-10-15T16:28:54Z</dcterms:modified>
</cp:coreProperties>
</file>